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7" r:id="rId2"/>
    <p:sldId id="258" r:id="rId3"/>
    <p:sldId id="287" r:id="rId4"/>
    <p:sldId id="285" r:id="rId5"/>
    <p:sldId id="288" r:id="rId6"/>
    <p:sldId id="289" r:id="rId7"/>
    <p:sldId id="286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6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61" autoAdjust="0"/>
    <p:restoredTop sz="86380" autoAdjust="0"/>
  </p:normalViewPr>
  <p:slideViewPr>
    <p:cSldViewPr>
      <p:cViewPr>
        <p:scale>
          <a:sx n="33" d="100"/>
          <a:sy n="33" d="100"/>
        </p:scale>
        <p:origin x="-2988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10000"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4038600"/>
          </a:xfrm>
        </p:spPr>
        <p:txBody>
          <a:bodyPr/>
          <a:lstStyle/>
          <a:p>
            <a:r>
              <a:rPr lang="en-US" sz="2000" smtClean="0">
                <a:solidFill>
                  <a:schemeClr val="accent3"/>
                </a:solidFill>
              </a:rPr>
              <a:t/>
            </a:r>
            <a:br>
              <a:rPr lang="en-US" sz="2000" smtClean="0">
                <a:solidFill>
                  <a:schemeClr val="accent3"/>
                </a:solidFill>
              </a:rPr>
            </a:br>
            <a:r>
              <a:rPr lang="en-US" sz="2000" smtClean="0">
                <a:solidFill>
                  <a:schemeClr val="tx1"/>
                </a:solidFill>
              </a:rPr>
              <a:t>(Prevention is Better Than Cure)                                (Swasth Bharat-Surakshit Bharat)</a:t>
            </a:r>
            <a:r>
              <a:rPr lang="en-US" sz="2000" smtClean="0"/>
              <a:t> </a:t>
            </a:r>
            <a:r>
              <a:rPr lang="en-US" smtClean="0"/>
              <a:t> </a:t>
            </a:r>
            <a:br>
              <a:rPr lang="en-US" smtClean="0"/>
            </a:br>
            <a:r>
              <a:rPr lang="en-US" b="1" smtClean="0">
                <a:solidFill>
                  <a:srgbClr val="00B050"/>
                </a:solidFill>
              </a:rPr>
              <a:t>Safety Health Care</a:t>
            </a:r>
            <a:r>
              <a:rPr lang="en-US" smtClean="0"/>
              <a:t/>
            </a:r>
            <a:br>
              <a:rPr lang="en-US" smtClean="0"/>
            </a:br>
            <a:r>
              <a:rPr lang="en-US" sz="2000" smtClean="0"/>
              <a:t>(ISO 9001: 2015 Certified)   (Udyam Certified) </a:t>
            </a:r>
            <a:br>
              <a:rPr lang="en-US" sz="2000" smtClean="0"/>
            </a:br>
            <a:r>
              <a:rPr lang="en-US" sz="1800" b="1" u="sng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Centre For Occupational Safety &amp; Health Care</a:t>
            </a:r>
            <a:br>
              <a:rPr lang="en-US" sz="1800" b="1" u="sng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1800" b="1" u="sng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800" b="1" u="sng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1800" b="1" u="sng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Complete Occupational Health Care at</a:t>
            </a:r>
            <a:br>
              <a:rPr lang="en-US" sz="1800" b="1" u="sng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1800" b="1" u="sng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Workplace</a:t>
            </a:r>
            <a:endParaRPr lang="en-US" sz="18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657600"/>
            <a:ext cx="8763000" cy="2895600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B050"/>
              </a:solidFill>
            </a:endParaRPr>
          </a:p>
        </p:txBody>
      </p:sp>
      <p:pic>
        <p:nvPicPr>
          <p:cNvPr id="1030" name="Picture 6" descr="C:\Users\Dell\Desktop\3eb99298-512c-4726-b610-9385a0484c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029200"/>
            <a:ext cx="1905000" cy="1295400"/>
          </a:xfrm>
          <a:prstGeom prst="rect">
            <a:avLst/>
          </a:prstGeom>
          <a:noFill/>
        </p:spPr>
      </p:pic>
      <p:pic>
        <p:nvPicPr>
          <p:cNvPr id="1032" name="Picture 8" descr="C:\Users\Dell\Downloads\WhatsApp Image 2024-12-25 at 01.01.0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657600"/>
            <a:ext cx="1905000" cy="1219200"/>
          </a:xfrm>
          <a:prstGeom prst="rect">
            <a:avLst/>
          </a:prstGeom>
          <a:noFill/>
        </p:spPr>
      </p:pic>
      <p:pic>
        <p:nvPicPr>
          <p:cNvPr id="1033" name="Picture 9" descr="C:\Users\Dell\Desktop\3b356295-70b0-4e21-b0fb-c72549b371f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657600"/>
            <a:ext cx="1905000" cy="1219200"/>
          </a:xfrm>
          <a:prstGeom prst="rect">
            <a:avLst/>
          </a:prstGeom>
          <a:noFill/>
        </p:spPr>
      </p:pic>
      <p:pic>
        <p:nvPicPr>
          <p:cNvPr id="13" name="image1.jpeg" descr="001111IMG-20221210-WA0016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4800" y="1066800"/>
            <a:ext cx="1219200" cy="990600"/>
          </a:xfrm>
          <a:prstGeom prst="rect">
            <a:avLst/>
          </a:prstGeom>
        </p:spPr>
      </p:pic>
      <p:sp>
        <p:nvSpPr>
          <p:cNvPr id="1037" name="AutoShape 13" descr="C:\Users\Dell\Desktop\Golden_Pothos_Houseplant_Header-Costa_Farms_1000x10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C:\Users\Dell\Desktop\istockphoto-163925712-1024x102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AutoShape 20" descr="C:\Users\Dell\Desktop\istockphoto-163925712-1024x102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AutoShape 23" descr="blob:https://web.whatsapp.com/0930b952-605e-4147-af7d-60df783e6f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AutoShape 25" descr="blob:https://web.whatsapp.com/0930b952-605e-4147-af7d-60df783e6f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AutoShape 27" descr="blob:https://web.whatsapp.com/64aef46e-cc3a-4858-84c1-3f0f916a06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2" name="Picture 28" descr="C:\Users\Dell\Downloads\WhatsApp Image 2024-12-25 at 03.20.0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3657600"/>
            <a:ext cx="1905000" cy="1219200"/>
          </a:xfrm>
          <a:prstGeom prst="rect">
            <a:avLst/>
          </a:prstGeom>
          <a:noFill/>
        </p:spPr>
      </p:pic>
      <p:pic>
        <p:nvPicPr>
          <p:cNvPr id="1053" name="Picture 29" descr="C:\Users\Dell\isolated-tree-frond-vegetation-icon-vector-illustration_1339083-1126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152400"/>
            <a:ext cx="8534400" cy="838200"/>
          </a:xfrm>
          <a:prstGeom prst="rect">
            <a:avLst/>
          </a:prstGeom>
          <a:noFill/>
        </p:spPr>
      </p:pic>
      <p:pic>
        <p:nvPicPr>
          <p:cNvPr id="1026" name="Picture 2" descr="C:\Users\Dell\AUM-par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400" y="990600"/>
            <a:ext cx="1524000" cy="990600"/>
          </a:xfrm>
          <a:prstGeom prst="rect">
            <a:avLst/>
          </a:prstGeom>
          <a:noFill/>
        </p:spPr>
      </p:pic>
      <p:pic>
        <p:nvPicPr>
          <p:cNvPr id="4" name="Picture 2" descr="C:\Users\Dell\Downloads\WhatsApp Image 2025-01-07 at 06.00.39 (1)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0600" y="5105400"/>
            <a:ext cx="1828800" cy="1219200"/>
          </a:xfrm>
          <a:prstGeom prst="rect">
            <a:avLst/>
          </a:prstGeom>
          <a:noFill/>
        </p:spPr>
      </p:pic>
      <p:pic>
        <p:nvPicPr>
          <p:cNvPr id="1027" name="Picture 3" descr="C:\Users\Dell\Downloads\WhatsApp Image 2025-01-07 at 06.00.39 (2)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4953000"/>
            <a:ext cx="1905000" cy="1371600"/>
          </a:xfrm>
          <a:prstGeom prst="rect">
            <a:avLst/>
          </a:prstGeom>
          <a:noFill/>
        </p:spPr>
      </p:pic>
      <p:pic>
        <p:nvPicPr>
          <p:cNvPr id="1028" name="Picture 4" descr="C:\Users\Dell\Downloads\WhatsApp Image 2025-01-07 at 06.00.40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00600" y="3657600"/>
            <a:ext cx="1905000" cy="1219200"/>
          </a:xfrm>
          <a:prstGeom prst="rect">
            <a:avLst/>
          </a:prstGeom>
          <a:noFill/>
        </p:spPr>
      </p:pic>
      <p:pic>
        <p:nvPicPr>
          <p:cNvPr id="1029" name="Picture 5" descr="C:\Users\Dell\Downloads\WhatsApp Image 2025-01-02 at 23.13.15.jpe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34200" y="5029200"/>
            <a:ext cx="1981200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81000" y="228600"/>
            <a:ext cx="8458200" cy="643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Sata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Vikas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India Pvt. Ltd.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Palwal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Pranav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Vikas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India Pvt.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Ltd.,Palwal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Namo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Alloys Pvt. Ltd.,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Palwal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QH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Talbros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Pvt. Ltd.,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Gurugram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QH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Talbros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Pvt. Ltd. IMT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Manesar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Gurugram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Cooper Standard India Pvt. Ltd.,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Bawal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FMI Automotive Ltd.,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Manesar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ISGEC Heavy Engineering Ltd.,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Rattangarh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,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ISGEC Heavy Engineering Ltd.,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Yamunanagar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Parijat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Industries India Pvt. Ltd.,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Ambala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Aksh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Optifiber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Ltd.,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Bhiwadi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(Rajasthan)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Tecumseh Products India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Pvt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Ltd,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Ballabhgarh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, Faridabad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Alchem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International Private Limited,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Ballabhgarh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, Faridabad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L&amp;T constructions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Pvt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Ltd – IGI Airport Delhi Project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Brawn Laboratories Ltd. Faridabad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Best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Agrolife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Ltd.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Gajraula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Amroha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(U.P)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Vibracoustic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Noida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Pvt. Ltd.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Best Crop Science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Gajraula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(U.P)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Punihani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International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Okhla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Industrial (N.D)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FMI Automotive Components Ltd. IMT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Manesar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Gurugram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Vidyut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Steel Tubes Industries Pvt. Ltd. Faridabad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Asian Fine Cement Pvt. Ltd.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Rajpura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Patiala (Punjab)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Asian Fine Cement Pvt. Ltd,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Nalagarh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Baddi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, Himachal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Pardesh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Hella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Lightining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India Ltd.,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Udyog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Vihar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, Phase-1,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Gurugram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Victora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Tools , IMT, Faridabad.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Victora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Tools,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Noida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, U.P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Womder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Cements,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Matanhail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Jhajjar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Whirpool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India Ltd, NIT, Faridabad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JBM Environment Management Pvt. Ltd.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Sonipat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*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*M/s Super Seals , (India )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Pvt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Ltd. Faridabad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* M/s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Maurya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Udyog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Ltd, Faridabad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* M/s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Nipro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Pharma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Packing India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Pvt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Ltd, Meerut (U.P)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788" algn="l"/>
                <a:tab pos="587375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*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M/s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Diaki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Axis Environment </a:t>
            </a:r>
            <a:r>
              <a:rPr kumimoji="0" 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Pvt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Ltd, </a:t>
            </a:r>
            <a:r>
              <a:rPr kumimoji="0" 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Palwal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Haryana.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38600"/>
          </a:xfrm>
        </p:spPr>
        <p:txBody>
          <a:bodyPr>
            <a:normAutofit lnSpcReduction="10000"/>
          </a:bodyPr>
          <a:lstStyle/>
          <a:p>
            <a:r>
              <a:rPr lang="en-US" sz="1400" dirty="0" smtClean="0"/>
              <a:t>* M/s  J.K Cements  work </a:t>
            </a:r>
            <a:r>
              <a:rPr lang="en-US" sz="1400" dirty="0" err="1" smtClean="0"/>
              <a:t>Pvt</a:t>
            </a:r>
            <a:r>
              <a:rPr lang="en-US" sz="1400" dirty="0" smtClean="0"/>
              <a:t> Ltd, Ujjain (M.P)</a:t>
            </a:r>
          </a:p>
          <a:p>
            <a:r>
              <a:rPr lang="en-US" sz="1400" dirty="0" smtClean="0"/>
              <a:t>* M/s Imperial Auto Industries Ltd, Faridabad</a:t>
            </a:r>
          </a:p>
          <a:p>
            <a:r>
              <a:rPr lang="en-US" sz="1400" dirty="0" smtClean="0"/>
              <a:t>* M/s J.K </a:t>
            </a:r>
            <a:r>
              <a:rPr lang="en-US" sz="1400" dirty="0" err="1" smtClean="0"/>
              <a:t>Cemenets</a:t>
            </a:r>
            <a:r>
              <a:rPr lang="en-US" sz="1400" dirty="0" smtClean="0"/>
              <a:t> </a:t>
            </a:r>
            <a:r>
              <a:rPr lang="en-US" sz="1400" dirty="0" err="1" smtClean="0"/>
              <a:t>Pvt</a:t>
            </a:r>
            <a:r>
              <a:rPr lang="en-US" sz="1400" dirty="0" smtClean="0"/>
              <a:t> Ltd, </a:t>
            </a:r>
            <a:r>
              <a:rPr lang="en-US" sz="1400" dirty="0" err="1" smtClean="0"/>
              <a:t>Jhaajjar</a:t>
            </a:r>
            <a:r>
              <a:rPr lang="en-US" sz="1400" dirty="0" smtClean="0"/>
              <a:t>, Haryana</a:t>
            </a:r>
          </a:p>
          <a:p>
            <a:r>
              <a:rPr lang="en-US" sz="1400" dirty="0" smtClean="0"/>
              <a:t>* M/s Vista Retail , Faridabad, Haryana</a:t>
            </a:r>
          </a:p>
          <a:p>
            <a:r>
              <a:rPr lang="en-US" sz="1400" dirty="0" smtClean="0"/>
              <a:t>*M/s </a:t>
            </a:r>
            <a:r>
              <a:rPr lang="en-US" sz="1400" dirty="0" err="1" smtClean="0"/>
              <a:t>Indoautotect</a:t>
            </a:r>
            <a:r>
              <a:rPr lang="en-US" sz="1400" dirty="0" smtClean="0"/>
              <a:t> Ltd, Faridabad, Haryana</a:t>
            </a:r>
          </a:p>
          <a:p>
            <a:r>
              <a:rPr lang="en-US" sz="1400" dirty="0" smtClean="0"/>
              <a:t>M/s </a:t>
            </a:r>
            <a:r>
              <a:rPr lang="en-US" sz="1400" dirty="0" err="1" smtClean="0"/>
              <a:t>Vardhman</a:t>
            </a:r>
            <a:r>
              <a:rPr lang="en-US" sz="1400" dirty="0" smtClean="0"/>
              <a:t> Recycling LLP, Faridabad, Haryana</a:t>
            </a:r>
          </a:p>
          <a:p>
            <a:r>
              <a:rPr lang="en-US" sz="1400" dirty="0" smtClean="0"/>
              <a:t>M/s Penguin Random House India </a:t>
            </a:r>
            <a:r>
              <a:rPr lang="en-US" sz="1400" dirty="0" err="1" smtClean="0"/>
              <a:t>Pvt</a:t>
            </a:r>
            <a:r>
              <a:rPr lang="en-US" sz="1400" dirty="0" smtClean="0"/>
              <a:t> Ltd, </a:t>
            </a:r>
            <a:r>
              <a:rPr lang="en-US" sz="1400" dirty="0" err="1" smtClean="0"/>
              <a:t>Hapur</a:t>
            </a:r>
            <a:r>
              <a:rPr lang="en-US" sz="1400" dirty="0" smtClean="0"/>
              <a:t>(U.P)</a:t>
            </a:r>
          </a:p>
          <a:p>
            <a:r>
              <a:rPr lang="en-US" sz="1400" dirty="0" smtClean="0"/>
              <a:t>M/s Leeds </a:t>
            </a:r>
            <a:r>
              <a:rPr lang="en-US" sz="1400" dirty="0" err="1" smtClean="0"/>
              <a:t>Lif</a:t>
            </a:r>
            <a:r>
              <a:rPr lang="en-US" sz="1400" dirty="0" smtClean="0"/>
              <a:t> e Science </a:t>
            </a:r>
            <a:r>
              <a:rPr lang="en-US" sz="1400" dirty="0" err="1" smtClean="0"/>
              <a:t>Pvt</a:t>
            </a:r>
            <a:r>
              <a:rPr lang="en-US" sz="1400" dirty="0" smtClean="0"/>
              <a:t> Ltd, </a:t>
            </a:r>
            <a:r>
              <a:rPr lang="en-US" sz="1400" dirty="0" err="1" smtClean="0"/>
              <a:t>Naraingarh</a:t>
            </a:r>
            <a:r>
              <a:rPr lang="en-US" sz="1400" dirty="0" smtClean="0"/>
              <a:t>, Haryana</a:t>
            </a:r>
          </a:p>
          <a:p>
            <a:r>
              <a:rPr lang="en-US" sz="1400" dirty="0" smtClean="0"/>
              <a:t>M/s </a:t>
            </a:r>
            <a:r>
              <a:rPr lang="en-US" sz="1400" dirty="0" err="1" smtClean="0"/>
              <a:t>Kesar</a:t>
            </a:r>
            <a:r>
              <a:rPr lang="en-US" sz="1400" dirty="0" smtClean="0"/>
              <a:t> Appliance , IMT, Faridabad</a:t>
            </a:r>
          </a:p>
          <a:p>
            <a:r>
              <a:rPr lang="en-US" sz="1400" dirty="0" smtClean="0"/>
              <a:t>M/s </a:t>
            </a:r>
            <a:r>
              <a:rPr lang="en-US" sz="1400" dirty="0" err="1" smtClean="0"/>
              <a:t>Indicold</a:t>
            </a:r>
            <a:r>
              <a:rPr lang="en-US" sz="1400" dirty="0" smtClean="0"/>
              <a:t> </a:t>
            </a:r>
            <a:r>
              <a:rPr lang="en-US" sz="1400" dirty="0" err="1" smtClean="0"/>
              <a:t>Pvt</a:t>
            </a:r>
            <a:r>
              <a:rPr lang="en-US" sz="1400" dirty="0" smtClean="0"/>
              <a:t> Ltd, </a:t>
            </a:r>
            <a:r>
              <a:rPr lang="en-US" sz="1400" dirty="0" err="1" smtClean="0"/>
              <a:t>Palwal</a:t>
            </a:r>
            <a:r>
              <a:rPr lang="en-US" sz="1400" dirty="0" smtClean="0"/>
              <a:t>, Haryana</a:t>
            </a:r>
          </a:p>
          <a:p>
            <a:r>
              <a:rPr lang="en-US" sz="1400" dirty="0" smtClean="0"/>
              <a:t>M/s </a:t>
            </a:r>
            <a:r>
              <a:rPr lang="en-US" sz="1400" dirty="0" err="1" smtClean="0"/>
              <a:t>Starwire</a:t>
            </a:r>
            <a:r>
              <a:rPr lang="en-US" sz="1400" dirty="0" smtClean="0"/>
              <a:t> </a:t>
            </a:r>
            <a:r>
              <a:rPr lang="en-US" sz="1400" dirty="0" err="1" smtClean="0"/>
              <a:t>Pvt</a:t>
            </a:r>
            <a:r>
              <a:rPr lang="en-US" sz="1400" dirty="0" smtClean="0"/>
              <a:t> Ltd, </a:t>
            </a:r>
            <a:r>
              <a:rPr lang="en-US" sz="1400" dirty="0" err="1" smtClean="0"/>
              <a:t>Chainsa</a:t>
            </a:r>
            <a:r>
              <a:rPr lang="en-US" sz="1400" dirty="0" smtClean="0"/>
              <a:t>, Faridabad, Haryana</a:t>
            </a:r>
          </a:p>
          <a:p>
            <a:r>
              <a:rPr lang="en-US" sz="1400" dirty="0" smtClean="0"/>
              <a:t>M/s Wonder Cements Ltd, </a:t>
            </a:r>
            <a:r>
              <a:rPr lang="en-US" sz="1400" dirty="0" err="1" smtClean="0"/>
              <a:t>Jhajjar</a:t>
            </a:r>
            <a:r>
              <a:rPr lang="en-US" sz="1400" dirty="0" smtClean="0"/>
              <a:t>, Haryana</a:t>
            </a:r>
          </a:p>
          <a:p>
            <a:r>
              <a:rPr lang="en-US" sz="1400" dirty="0" smtClean="0"/>
              <a:t>M/s Wonder Cements Ltd, Aligarh (U.P)</a:t>
            </a:r>
          </a:p>
          <a:p>
            <a:r>
              <a:rPr lang="en-US" sz="1400" dirty="0" smtClean="0"/>
              <a:t>M/s </a:t>
            </a:r>
            <a:r>
              <a:rPr lang="en-US" sz="1400" dirty="0" err="1" smtClean="0"/>
              <a:t>Gunno</a:t>
            </a:r>
            <a:r>
              <a:rPr lang="en-US" sz="1400" dirty="0" smtClean="0"/>
              <a:t> Fashion </a:t>
            </a:r>
            <a:r>
              <a:rPr lang="en-US" sz="1400" dirty="0" err="1" smtClean="0"/>
              <a:t>Pvt</a:t>
            </a:r>
            <a:r>
              <a:rPr lang="en-US" sz="1400" dirty="0" smtClean="0"/>
              <a:t> Ltd, Faridabad</a:t>
            </a:r>
          </a:p>
          <a:p>
            <a:r>
              <a:rPr lang="en-US" sz="1400" dirty="0" smtClean="0"/>
              <a:t>M/s </a:t>
            </a:r>
            <a:r>
              <a:rPr lang="en-US" sz="1400" dirty="0" err="1" smtClean="0"/>
              <a:t>Rani</a:t>
            </a:r>
            <a:r>
              <a:rPr lang="en-US" sz="1400" dirty="0" smtClean="0"/>
              <a:t> Electrodes  Ltd , </a:t>
            </a:r>
            <a:r>
              <a:rPr lang="en-US" sz="1400" dirty="0" err="1" smtClean="0"/>
              <a:t>Palwal</a:t>
            </a:r>
            <a:r>
              <a:rPr lang="en-US" sz="1400" dirty="0" smtClean="0"/>
              <a:t>, Haryana</a:t>
            </a:r>
          </a:p>
          <a:p>
            <a:r>
              <a:rPr lang="en-US" sz="1400" dirty="0" smtClean="0"/>
              <a:t>M/s  Northern Railways (Carriage &amp; Wagon) Workshop , </a:t>
            </a:r>
            <a:r>
              <a:rPr lang="en-US" sz="1400" dirty="0" err="1" smtClean="0"/>
              <a:t>Yamunanagar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4" name="Picture 29" descr="C:\Users\Dell\isolated-tree-frond-vegetation-icon-vector-illustration_1339083-112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ell\1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28800"/>
            <a:ext cx="8534400" cy="4724400"/>
          </a:xfrm>
          <a:prstGeom prst="rect">
            <a:avLst/>
          </a:prstGeom>
          <a:noFill/>
        </p:spPr>
      </p:pic>
      <p:pic>
        <p:nvPicPr>
          <p:cNvPr id="3" name="Picture 29" descr="C:\Users\Dell\isolated-tree-frond-vegetation-icon-vector-illustration_1339083-112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"/>
            <a:ext cx="853440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ell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8534400" cy="4095750"/>
          </a:xfrm>
          <a:prstGeom prst="rect">
            <a:avLst/>
          </a:prstGeom>
          <a:noFill/>
        </p:spPr>
      </p:pic>
      <p:pic>
        <p:nvPicPr>
          <p:cNvPr id="3" name="Picture 29" descr="C:\Users\Dell\isolated-tree-frond-vegetation-icon-vector-illustration_1339083-112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853440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ell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8458200" cy="4419600"/>
          </a:xfrm>
          <a:prstGeom prst="rect">
            <a:avLst/>
          </a:prstGeom>
          <a:noFill/>
        </p:spPr>
      </p:pic>
      <p:pic>
        <p:nvPicPr>
          <p:cNvPr id="3" name="Picture 29" descr="C:\Users\Dell\isolated-tree-frond-vegetation-icon-vector-illustration_1339083-112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853440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9" descr="C:\Users\Dell\isolated-tree-frond-vegetation-icon-vector-illustration_1339083-112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1524000"/>
          </a:xfrm>
          <a:prstGeom prst="rect">
            <a:avLst/>
          </a:prstGeom>
          <a:noFill/>
        </p:spPr>
      </p:pic>
      <p:pic>
        <p:nvPicPr>
          <p:cNvPr id="3074" name="Picture 2" descr="C:\Users\Dell\Downloads\WhatsApp Image 2025-01-15 at 05.31.16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8610600" cy="4495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9" descr="C:\Users\Dell\isolated-tree-frond-vegetation-icon-vector-illustration_1339083-112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1524000"/>
          </a:xfrm>
          <a:prstGeom prst="rect">
            <a:avLst/>
          </a:prstGeom>
          <a:noFill/>
        </p:spPr>
      </p:pic>
      <p:pic>
        <p:nvPicPr>
          <p:cNvPr id="1026" name="Picture 2" descr="C:\Users\Dell\Downloads\WhatsApp Image 2025-01-15 at 05.31.1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09800"/>
            <a:ext cx="8534400" cy="4038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ell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0"/>
            <a:ext cx="8458200" cy="4038600"/>
          </a:xfrm>
          <a:prstGeom prst="rect">
            <a:avLst/>
          </a:prstGeom>
          <a:noFill/>
        </p:spPr>
      </p:pic>
      <p:pic>
        <p:nvPicPr>
          <p:cNvPr id="3" name="Picture 29" descr="C:\Users\Dell\isolated-tree-frond-vegetation-icon-vector-illustration_1339083-112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8534400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Dell\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8458200" cy="4191000"/>
          </a:xfrm>
          <a:prstGeom prst="rect">
            <a:avLst/>
          </a:prstGeom>
          <a:noFill/>
        </p:spPr>
      </p:pic>
      <p:pic>
        <p:nvPicPr>
          <p:cNvPr id="3" name="Picture 29" descr="C:\Users\Dell\isolated-tree-frond-vegetation-icon-vector-illustration_1339083-112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853440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9" descr="C:\Users\Dell\isolated-tree-frond-vegetation-icon-vector-illustration_1339083-112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1524000"/>
          </a:xfrm>
          <a:prstGeom prst="rect">
            <a:avLst/>
          </a:prstGeom>
          <a:noFill/>
        </p:spPr>
      </p:pic>
      <p:pic>
        <p:nvPicPr>
          <p:cNvPr id="2050" name="Picture 2" descr="C:\Users\Dell\Downloads\WhatsApp Image 2025-01-15 at 05.31.1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28800"/>
            <a:ext cx="8534400" cy="4648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371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SAFETY HEALTH CARE, Faridabad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610600" cy="2971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 GLIMPSE</a:t>
            </a:r>
            <a:endParaRPr lang="en-US" sz="4400" dirty="0"/>
          </a:p>
        </p:txBody>
      </p:sp>
      <p:pic>
        <p:nvPicPr>
          <p:cNvPr id="4" name="Picture 29" descr="C:\Users\Dell\isolated-tree-frond-vegetation-icon-vector-illustration_1339083-112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8534400" cy="1676400"/>
          </a:xfrm>
          <a:prstGeom prst="rect">
            <a:avLst/>
          </a:prstGeom>
          <a:noFill/>
        </p:spPr>
      </p:pic>
      <p:pic>
        <p:nvPicPr>
          <p:cNvPr id="9" name="Picture 2" descr="C:\Users\Dell\Desktop\istockphoto-162543554-612x6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876800"/>
            <a:ext cx="8458200" cy="1676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Dell\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8534400" cy="4114800"/>
          </a:xfrm>
          <a:prstGeom prst="rect">
            <a:avLst/>
          </a:prstGeom>
          <a:noFill/>
        </p:spPr>
      </p:pic>
      <p:pic>
        <p:nvPicPr>
          <p:cNvPr id="3" name="Picture 29" descr="C:\Users\Dell\isolated-tree-frond-vegetation-icon-vector-illustration_1339083-112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8534400" cy="1676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K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8534400" cy="4343400"/>
          </a:xfrm>
          <a:prstGeom prst="rect">
            <a:avLst/>
          </a:prstGeom>
          <a:noFill/>
        </p:spPr>
      </p:pic>
      <p:pic>
        <p:nvPicPr>
          <p:cNvPr id="3" name="Picture 29" descr="C:\Users\Dell\isolated-tree-frond-vegetation-icon-vector-illustration_1339083-112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853440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9" descr="C:\Users\Dell\isolated-tree-frond-vegetation-icon-vector-illustration_1339083-112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1676400"/>
          </a:xfrm>
          <a:prstGeom prst="rect">
            <a:avLst/>
          </a:prstGeom>
          <a:noFill/>
        </p:spPr>
      </p:pic>
      <p:pic>
        <p:nvPicPr>
          <p:cNvPr id="1026" name="Picture 2" descr="C:\Users\Dell\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81200"/>
            <a:ext cx="8686800" cy="4648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9" descr="C:\Users\Dell\isolated-tree-frond-vegetation-icon-vector-illustration_1339083-112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1905000"/>
          </a:xfrm>
          <a:prstGeom prst="rect">
            <a:avLst/>
          </a:prstGeom>
          <a:noFill/>
        </p:spPr>
      </p:pic>
      <p:pic>
        <p:nvPicPr>
          <p:cNvPr id="4098" name="Picture 2" descr="C:\Users\Dell\Downloads\WhatsApp Image 2025-01-15 at 05.31.0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62201"/>
            <a:ext cx="8534400" cy="419099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Dell\Downloads\WhatsApp Image 2025-01-15 at 05.31.14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1639887"/>
            <a:ext cx="8534400" cy="4629150"/>
          </a:xfrm>
          <a:prstGeom prst="rect">
            <a:avLst/>
          </a:prstGeom>
          <a:noFill/>
        </p:spPr>
      </p:pic>
      <p:pic>
        <p:nvPicPr>
          <p:cNvPr id="4" name="Picture 29" descr="C:\Users\Dell\isolated-tree-frond-vegetation-icon-vector-illustration_1339083-112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8534400" cy="1371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Dell\Downloads\WhatsApp Image 2025-01-15 at 05.31.16 (2)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1524000"/>
            <a:ext cx="8534400" cy="4629150"/>
          </a:xfrm>
          <a:prstGeom prst="rect">
            <a:avLst/>
          </a:prstGeom>
          <a:noFill/>
        </p:spPr>
      </p:pic>
      <p:pic>
        <p:nvPicPr>
          <p:cNvPr id="4" name="Picture 29" descr="C:\Users\Dell\isolated-tree-frond-vegetation-icon-vector-illustration_1339083-112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853440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Dell\Downloads\WhatsApp Image 2025-01-15 at 05.31.16 (3)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2118939"/>
            <a:ext cx="8382000" cy="3671047"/>
          </a:xfrm>
          <a:prstGeom prst="rect">
            <a:avLst/>
          </a:prstGeom>
          <a:noFill/>
        </p:spPr>
      </p:pic>
      <p:pic>
        <p:nvPicPr>
          <p:cNvPr id="5" name="Picture 29" descr="C:\Users\Dell\isolated-tree-frond-vegetation-icon-vector-illustration_1339083-112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8534400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8194" name="Picture 2" descr="C:\Users\Dell\Downloads\WhatsApp Image 2025-01-15 at 05.31.17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2209800"/>
            <a:ext cx="8458200" cy="4267200"/>
          </a:xfrm>
          <a:prstGeom prst="rect">
            <a:avLst/>
          </a:prstGeom>
          <a:noFill/>
        </p:spPr>
      </p:pic>
      <p:pic>
        <p:nvPicPr>
          <p:cNvPr id="5" name="Picture 29" descr="C:\Users\Dell\isolated-tree-frond-vegetation-icon-vector-illustration_1339083-112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8534400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Dell\Downloads\WhatsApp Image 2025-01-15 at 05.31.12 (1)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1639887"/>
            <a:ext cx="8610600" cy="4629150"/>
          </a:xfrm>
          <a:prstGeom prst="rect">
            <a:avLst/>
          </a:prstGeom>
          <a:noFill/>
        </p:spPr>
      </p:pic>
      <p:pic>
        <p:nvPicPr>
          <p:cNvPr id="5" name="Picture 29" descr="C:\Users\Dell\isolated-tree-frond-vegetation-icon-vector-illustration_1339083-112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8534400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Dell\Downloads\WhatsApp Image 2025-01-15 at 05.31.11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8610600" cy="4419600"/>
          </a:xfrm>
          <a:prstGeom prst="rect">
            <a:avLst/>
          </a:prstGeom>
          <a:noFill/>
        </p:spPr>
      </p:pic>
      <p:pic>
        <p:nvPicPr>
          <p:cNvPr id="5" name="Picture 29" descr="C:\Users\Dell\isolated-tree-frond-vegetation-icon-vector-illustration_1339083-112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"/>
            <a:ext cx="85344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28600" y="457200"/>
            <a:ext cx="86868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207897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571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Safety Health Care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is designed with emphasis in providing     the world class clinical services &amp; diagnostic facilities for occupational diseases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&amp;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Industrial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Hygiene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</a:p>
          <a:p>
            <a:pPr marL="0" marR="0" lvl="0" indent="571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We would like to take opportunity to offer a comprehensive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Onsite   </a:t>
            </a:r>
          </a:p>
          <a:p>
            <a:pPr marL="0" marR="0" lvl="0" indent="571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Occupational medical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examinations of your employees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571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  Our core professionals will help Industrial authority to decide services including occupational health periodical medical examinations according to The Factories act 1948 requirement &amp; exposure to employees for better utilization of company’s health budget.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         We will rectify all compliance related to factories act as it’s a move for mutual benefits and long term relationship.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9" descr="C:\Users\Dell\isolated-tree-frond-vegetation-icon-vector-illustration_1339083-112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1676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/>
              <a:t> </a:t>
            </a:r>
            <a:r>
              <a:rPr lang="en-US" sz="40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SAFETY HEALTH CARE, Faridabad</a:t>
            </a:r>
          </a:p>
          <a:p>
            <a:pPr algn="ctr">
              <a:buNone/>
            </a:pPr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Font typeface="Arial" charset="0"/>
              <a:buChar char="•"/>
            </a:pPr>
            <a:r>
              <a:rPr lang="en-US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Helps in zero absenteeism of your employees</a:t>
            </a:r>
          </a:p>
          <a:p>
            <a:pPr algn="ctr">
              <a:buFont typeface="Arial" charset="0"/>
              <a:buChar char="•"/>
            </a:pPr>
            <a:r>
              <a:rPr lang="en-US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Helps in timely diagnosis of Occupational Diseases</a:t>
            </a:r>
          </a:p>
          <a:p>
            <a:pPr algn="ctr">
              <a:buFont typeface="Arial" charset="0"/>
              <a:buChar char="•"/>
            </a:pPr>
            <a:r>
              <a:rPr lang="en-US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Helps in proper Treatment of Employees</a:t>
            </a:r>
          </a:p>
          <a:p>
            <a:pPr algn="ctr">
              <a:buFont typeface="Arial" charset="0"/>
              <a:buChar char="•"/>
            </a:pPr>
            <a:r>
              <a:rPr lang="en-US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Helps in First Aid Management </a:t>
            </a:r>
          </a:p>
          <a:p>
            <a:pPr algn="ctr">
              <a:buFont typeface="Arial" charset="0"/>
              <a:buChar char="•"/>
            </a:pPr>
            <a:r>
              <a:rPr lang="en-US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Helps in rectifying the lacunas during Mock Drills</a:t>
            </a:r>
          </a:p>
          <a:p>
            <a:pPr algn="ctr">
              <a:buFont typeface="Arial" charset="0"/>
              <a:buChar char="•"/>
            </a:pPr>
            <a:r>
              <a:rPr lang="en-US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Helps in Compliances under various </a:t>
            </a:r>
            <a:r>
              <a:rPr lang="en-US" sz="26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labour</a:t>
            </a:r>
            <a:r>
              <a:rPr lang="en-US" sz="2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laws</a:t>
            </a:r>
          </a:p>
          <a:p>
            <a:pPr algn="ctr">
              <a:buNone/>
            </a:pPr>
            <a:endParaRPr lang="en-US" sz="26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en-US" sz="2600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All these things can be done by Periodical Medical Examinations </a:t>
            </a:r>
            <a:endParaRPr lang="en-US" sz="2600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9" descr="C:\Users\Dell\isolated-tree-frond-vegetation-icon-vector-illustration_1339083-112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1371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534400" cy="1447800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00B050"/>
                </a:solidFill>
              </a:rPr>
              <a:t>Safety Health </a:t>
            </a:r>
            <a:r>
              <a:rPr lang="en-US" sz="3600" u="sng" dirty="0" err="1" smtClean="0">
                <a:solidFill>
                  <a:srgbClr val="00B050"/>
                </a:solidFill>
              </a:rPr>
              <a:t>Care,Faridabad</a:t>
            </a:r>
            <a:r>
              <a:rPr lang="en-US" sz="3600" u="sng" dirty="0" smtClean="0"/>
              <a:t/>
            </a:r>
            <a:br>
              <a:rPr lang="en-US" sz="3600" u="sng" dirty="0" smtClean="0"/>
            </a:br>
            <a:r>
              <a:rPr lang="en-US" sz="3600" u="sng" dirty="0" smtClean="0">
                <a:solidFill>
                  <a:srgbClr val="00B050"/>
                </a:solidFill>
              </a:rPr>
              <a:t>Go Green, Help Others</a:t>
            </a:r>
            <a:endParaRPr lang="en-US" sz="3600" u="sng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Dell\Desktop\istockphoto-162543554-612x6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648200"/>
            <a:ext cx="8534400" cy="1905000"/>
          </a:xfrm>
          <a:prstGeom prst="rect">
            <a:avLst/>
          </a:prstGeom>
          <a:noFill/>
        </p:spPr>
      </p:pic>
      <p:pic>
        <p:nvPicPr>
          <p:cNvPr id="4" name="Picture 29" descr="C:\Users\Dell\isolated-tree-frond-vegetation-icon-vector-illustration_1339083-112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"/>
            <a:ext cx="8534400" cy="1752600"/>
          </a:xfrm>
          <a:prstGeom prst="rect">
            <a:avLst/>
          </a:prstGeom>
          <a:noFill/>
        </p:spPr>
      </p:pic>
      <p:pic>
        <p:nvPicPr>
          <p:cNvPr id="5" name="image1.jpeg" descr="001111IMG-20221210-WA0016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05200" y="3276600"/>
            <a:ext cx="1828800" cy="11430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1000" y="304800"/>
          <a:ext cx="8381999" cy="6248400"/>
        </p:xfrm>
        <a:graphic>
          <a:graphicData uri="http://schemas.openxmlformats.org/presentationml/2006/ole">
            <p:oleObj spid="_x0000_s1026" name="Acrobat Document" r:id="rId4" imgW="5668166" imgH="8019048" progId="AcroExch.Document.11">
              <p:embed/>
            </p:oleObj>
          </a:graphicData>
        </a:graphic>
      </p:graphicFrame>
    </p:spTree>
  </p:cSld>
  <p:clrMapOvr>
    <a:masterClrMapping/>
  </p:clrMapOvr>
  <p:transition spd="med" advClick="0" advTm="10000"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81000" y="381000"/>
          <a:ext cx="8382000" cy="6172200"/>
        </p:xfrm>
        <a:graphic>
          <a:graphicData uri="http://schemas.openxmlformats.org/presentationml/2006/ole">
            <p:oleObj spid="_x0000_s18434" name="Acrobat Document" r:id="rId3" imgW="5830114" imgH="7542857" progId="AcroExch.Document.11">
              <p:embed/>
            </p:oleObj>
          </a:graphicData>
        </a:graphic>
      </p:graphicFrame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1" y="13030200"/>
            <a:ext cx="9372600" cy="106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81000" y="304800"/>
          <a:ext cx="8458199" cy="6019800"/>
        </p:xfrm>
        <a:graphic>
          <a:graphicData uri="http://schemas.openxmlformats.org/presentationml/2006/ole">
            <p:oleObj spid="_x0000_s2050" name="Acrobat Document" r:id="rId4" imgW="5667169" imgH="8019898" progId="AcroExch.Document.11">
              <p:embed/>
            </p:oleObj>
          </a:graphicData>
        </a:graphic>
      </p:graphicFrame>
    </p:spTree>
  </p:cSld>
  <p:clrMapOvr>
    <a:masterClrMapping/>
  </p:clrMapOvr>
  <p:transition spd="med" advClick="0" advTm="10000"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1219201"/>
            <a:ext cx="89154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505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763" algn="l"/>
              </a:tabLst>
            </a:pP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Safety Health Care</a:t>
            </a:r>
            <a:endParaRPr kumimoji="0" lang="en-US" sz="4000" b="0" i="0" u="sng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lgerian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763" algn="l"/>
              </a:tabLst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Core for Industrial Safety &amp; Healthcare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lgerian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763" algn="l"/>
              </a:tabLst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Services &amp; Benefits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7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MT"/>
                <a:cs typeface="Times New Roman" pitchFamily="18" charset="0"/>
              </a:rPr>
              <a:t> Our professionals are well trained, experienced &amp; expert in their field includes Occupational Consultants, Factory Medical Officers, Safety officers, Paramedical staff &amp; Technicians. Our Corporate clients are various industries in Delhi NCR.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763" algn="l"/>
              </a:tabLst>
            </a:pP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Our onsite services </a:t>
            </a:r>
            <a:r>
              <a:rPr lang="en-US" sz="1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  <a:endParaRPr kumimoji="0" lang="en-US" sz="1400" b="1" i="0" u="sng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97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Pre – employment medical examination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97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Onsite Occupational Periodical Medical Examinations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97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Onsite Occupational Health Centre setup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97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Onsite digital X ray Chest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97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Pulmonary function test,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97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Audiometric hearing test,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97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Blood Sugar,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97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Blood Group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97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Blood pressure,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97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Body Fat Analysis,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97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Body mass index (BMI)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97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Eye Check up &amp;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Colour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vision test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97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First aid training &amp; First Aid Mock Drill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9763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Health &amp; Fitness Education programs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9763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763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9" descr="C:\Users\Dell\isolated-tree-frond-vegetation-icon-vector-illustration_1339083-112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853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57200" y="152400"/>
            <a:ext cx="8077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5788" algn="l"/>
                <a:tab pos="587375" algn="l"/>
              </a:tabLst>
            </a:pPr>
            <a:r>
              <a:rPr kumimoji="0" lang="en-US" sz="28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OUR PRECIOUS CLIENTS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Ashoka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Distillers &amp; Chemicals Pvt. Ltd.,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Palwal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Pernod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Ricard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India Pvt. Ltd.,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Palwal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Master Stroke Interiors Pvt. Ltd., Greater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Noida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(U.P)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Ultratech Cement Ltd.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Tanda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Cement Works,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Ambedkar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Nagar (U.P)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Ultratech Cement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Ltd.SikandrabadCement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Works,Sikandrabad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(U.P)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Ultratech Cement Ltd.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Jhajjar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Cement Works,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Jhajjar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Ultratech Cement Ltd.,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Panipat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Cement Works,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Panipat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Ultratech Cement Ltd.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Roorkee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Cement Works,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Roorkee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Uttarakhand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Ultratech Cement Ltd. Bara Cement Works, Khan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Semra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(U.P)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Spack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Automotives Pvt. Ltd. Greater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Noida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(U.P)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Powerspack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Automation Pvt. Ltd. Greater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Noida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(U.P)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Alba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Powerspack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Tooling India Pvt. Ltd. Greater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Noida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(U.P)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Cooper Standard India Pvt. Ltd. Ghaziabad (U.P)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ABB India Ltd., Faridabad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Orient Electric Ltd. I.A, Faridabad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Lindstorm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India Pvt. Ltd, Faridabad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Sanden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Vikas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(India) Pvt. Ltd., Faridabad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Sanden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Vikas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(India) Pvt.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Ltd.,Ballabhgarh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Sanden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Vikas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(India) Pvt.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Ltd.Mathura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Palwal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Baghola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India Forge &amp; Drop Stampings Ltd., Faridabad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Alchem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International Pvt. Ltd.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Ballabhgarh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Faridabad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Lauls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Tata Steel NIT Faridabad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Gowell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Rubber Industries Pvt. Ltd. SGM Nagar Faridabad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Lakhani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Rubber Ltd., Faridabad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PICL India Pvt. Ltd., Faridabad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Sidwal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Refrigeration Industries Pvt. Ltd., Faridabad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Mehra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Metal Component Pvt. Ltd., Faridabad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Bharat Gears Ltd., Faridabad,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GKN Drive Line Ltd., Faridabad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GKN Drive Line Ltd.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Dharuhera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Hemla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Creative Dyeing, Faridabad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5788" algn="l"/>
                <a:tab pos="58737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M/s Micro Precision Products Pvt. Ltd.,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Palwal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MT"/>
                <a:cs typeface="Arial MT"/>
              </a:rPr>
              <a:t> (Haryana)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632</TotalTime>
  <Words>1088</Words>
  <Application>Microsoft Office PowerPoint</Application>
  <PresentationFormat>On-screen Show (4:3)</PresentationFormat>
  <Paragraphs>131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Apex</vt:lpstr>
      <vt:lpstr>Acrobat Document</vt:lpstr>
      <vt:lpstr> (Prevention is Better Than Cure)                                (Swasth Bharat-Surakshit Bharat)   Safety Health Care (ISO 9001: 2015 Certified)   (Udyam Certified)  Centre For Occupational Safety &amp; Health Care  A Complete Occupational Health Care at Workplace</vt:lpstr>
      <vt:lpstr>SAFETY HEALTH CARE, Faridabad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</vt:lpstr>
      <vt:lpstr>Slide 28</vt:lpstr>
      <vt:lpstr>Slide 29</vt:lpstr>
      <vt:lpstr>Slide 30</vt:lpstr>
      <vt:lpstr>Safety Health Care,Faridabad Go Green, Help Others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(Prevention is Better Than Cure)                            (Swasth Bharat-Surakshit Bharat)   Safety Health Care (ISO 9001: 2015 Certified)   (Udyam Certified)  Centre For Occupational Safety &amp; Health Care A Complete Occupational Health Care at Workplace</dc:title>
  <dc:creator>Dell</dc:creator>
  <cp:lastModifiedBy>Dell</cp:lastModifiedBy>
  <cp:revision>181</cp:revision>
  <dcterms:created xsi:type="dcterms:W3CDTF">2006-08-16T00:00:00Z</dcterms:created>
  <dcterms:modified xsi:type="dcterms:W3CDTF">2025-02-22T16:09:41Z</dcterms:modified>
</cp:coreProperties>
</file>